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800BA-0B40-48F1-812A-2FB6C6CEEE3B}" v="1146" dt="2022-03-07T20:49:31.935"/>
    <p1510:client id="{89363304-20AA-2800-BD92-953D76E49702}" v="34" dt="2022-03-13T00:04:06.041"/>
    <p1510:client id="{E86E5F22-9115-61DA-9B55-91B9305E1D76}" v="1" dt="2022-03-15T17:16:10.796"/>
    <p1510:client id="{ED5A34BD-5CB3-30B7-E29C-7910D3C1C4F8}" v="133" dt="2022-03-10T20:12:04.862"/>
    <p1510:client id="{F4A45989-E2F2-550A-44F4-BF2C3B01627E}" v="6" dt="2022-03-21T19:50:22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BB1EE-2221-40BF-A7DE-E0822D11BE5F}" type="datetimeFigureOut"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CE460-ABFA-475E-BB03-FE14222951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6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maHQ/sigma/blob/8bb3379b6807610d61d29db1d76f5af4840b8208/rules/windows/process_creation/proc_creation_win_susp_eventlog_clear.yml" TargetMode="External"/><Relationship Id="rId3" Type="http://schemas.openxmlformats.org/officeDocument/2006/relationships/hyperlink" Target="https://uncoder.io/" TargetMode="External"/><Relationship Id="rId7" Type="http://schemas.openxmlformats.org/officeDocument/2006/relationships/hyperlink" Target="https://github.com/SigmaHQ/sigma/search?q=clea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igmaHQ/sigma/tree/master/rules" TargetMode="External"/><Relationship Id="rId11" Type="http://schemas.openxmlformats.org/officeDocument/2006/relationships/hyperlink" Target="https://github.com/jessefmoore/CloudLabsAD" TargetMode="External"/><Relationship Id="rId5" Type="http://schemas.openxmlformats.org/officeDocument/2006/relationships/hyperlink" Target="https://github.com/Cyb3rWard0g/HELK/issues/511" TargetMode="External"/><Relationship Id="rId10" Type="http://schemas.openxmlformats.org/officeDocument/2006/relationships/hyperlink" Target="https://posts.specterops.io/what-the-helk-sigma-integration-via-elastalert-6edf1715b02" TargetMode="External"/><Relationship Id="rId4" Type="http://schemas.openxmlformats.org/officeDocument/2006/relationships/hyperlink" Target="https://thedfirreport.com/2022/03/07/2021-year-in-review/" TargetMode="External"/><Relationship Id="rId9" Type="http://schemas.openxmlformats.org/officeDocument/2006/relationships/hyperlink" Target="https://github.com/thomaspatzke/sigma-workshop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s.specterops.io/what-the-helk-sigma-integration-via-elastalert-6edf1715b0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.edu/admin/rules/policies/APS/02.04.html#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iso.uw.edu/report/" TargetMode="External"/><Relationship Id="rId5" Type="http://schemas.openxmlformats.org/officeDocument/2006/relationships/hyperlink" Target="https://itconnect.uw.edu/work/about-the-service-catalog/" TargetMode="External"/><Relationship Id="rId4" Type="http://schemas.openxmlformats.org/officeDocument/2006/relationships/hyperlink" Target="https://ciso.uw.edu/policy/uw-policie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es.com/blog/sysmon-for-linux-test-driv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Kafka handles real time data feeds</a:t>
            </a:r>
          </a:p>
          <a:p>
            <a:r>
              <a:rPr lang="en-US" dirty="0" err="1">
                <a:cs typeface="Calibri"/>
              </a:rPr>
              <a:t>Ksql</a:t>
            </a:r>
            <a:r>
              <a:rPr lang="en-US" dirty="0">
                <a:cs typeface="Calibri"/>
              </a:rPr>
              <a:t> creates 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 of continually updated fields (transformations).. Join tables etc.</a:t>
            </a:r>
          </a:p>
          <a:p>
            <a:r>
              <a:rPr lang="en-US" dirty="0">
                <a:cs typeface="Calibri"/>
              </a:rPr>
              <a:t>ES-Hadoop </a:t>
            </a:r>
            <a:r>
              <a:rPr lang="en-US" dirty="0"/>
              <a:t>is used </a:t>
            </a:r>
            <a:r>
              <a:rPr lang="en-US" b="1" dirty="0"/>
              <a:t>to efficiently store and process large datasets ranging in size from gigabytes to petabytes of data. </a:t>
            </a:r>
            <a:r>
              <a:rPr lang="en-US" dirty="0"/>
              <a:t>Hadoop allows clustering multiple computers to analyze massive datasets in parallel more quickly.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Elastalert</a:t>
            </a:r>
            <a:r>
              <a:rPr lang="en-US" dirty="0">
                <a:cs typeface="Calibri"/>
              </a:rPr>
              <a:t> is combined with </a:t>
            </a:r>
            <a:r>
              <a:rPr lang="en-US" dirty="0" err="1">
                <a:cs typeface="Calibri"/>
              </a:rPr>
              <a:t>ElasticSearch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and two other components--&gt; rule types and alerts.</a:t>
            </a:r>
          </a:p>
          <a:p>
            <a:r>
              <a:rPr lang="en-US" dirty="0" err="1">
                <a:cs typeface="Calibri"/>
              </a:rPr>
              <a:t>ApacheSpark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 utilizes in-memory caching, and optimized query execution for fast analytic queries against data of any size.</a:t>
            </a:r>
            <a:endParaRPr lang="en-US" dirty="0">
              <a:cs typeface="Calibri"/>
            </a:endParaRPr>
          </a:p>
          <a:p>
            <a:r>
              <a:rPr lang="en-US" dirty="0" err="1"/>
              <a:t>GraphFrames</a:t>
            </a:r>
            <a:r>
              <a:rPr lang="en-US" dirty="0"/>
              <a:t> is a package for Apache Spark which provides </a:t>
            </a:r>
            <a:r>
              <a:rPr lang="en-US" dirty="0" err="1"/>
              <a:t>DataFrame</a:t>
            </a:r>
            <a:r>
              <a:rPr lang="en-US" dirty="0"/>
              <a:t>-based Graphs</a:t>
            </a:r>
            <a:endParaRPr lang="en-US" dirty="0">
              <a:cs typeface="Calibri"/>
            </a:endParaRPr>
          </a:p>
          <a:p>
            <a:r>
              <a:rPr lang="en-US" dirty="0"/>
              <a:t>Machine learning via </a:t>
            </a:r>
            <a:r>
              <a:rPr lang="en-US" b="1" dirty="0" err="1"/>
              <a:t>Jupyter</a:t>
            </a:r>
            <a:r>
              <a:rPr lang="en-US" dirty="0"/>
              <a:t> notebooks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Snap.io </a:t>
            </a:r>
            <a:r>
              <a:rPr lang="en-US" dirty="0" err="1">
                <a:cs typeface="Calibri"/>
              </a:rPr>
              <a:t>DetectionLab</a:t>
            </a:r>
            <a:r>
              <a:rPr lang="en-US" dirty="0">
                <a:cs typeface="Calibri"/>
              </a:rPr>
              <a:t> is another avenue.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Events per second....EPS 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5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https://thedfirreport.com/2022/03/07/2021-year-in-review/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3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Uncoder.IO | Universal Sigma Rule Converter for SIEM, EDR, and NTDR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https://thedfirreport.com/2022/03/07/2021-year-in-review/</a:t>
            </a:r>
            <a:endParaRPr lang="en-US"/>
          </a:p>
          <a:p>
            <a:endParaRPr lang="en-US" dirty="0"/>
          </a:p>
          <a:p>
            <a:r>
              <a:rPr lang="en-US" dirty="0">
                <a:cs typeface="Calibri" panose="020F0502020204030204"/>
              </a:rPr>
              <a:t>Need the reason for the alert and 5 steps you would do if it went off.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hlinkClick r:id="rId5"/>
              </a:rPr>
              <a:t>sigma rules on HELK · Issue #511 · Cyb3rWard0g/HELK · GitHub</a:t>
            </a:r>
          </a:p>
          <a:p>
            <a:r>
              <a:rPr lang="en-US"/>
              <a:t>One issue with that of course is that the translation uses ECS standardization. Make sure you use the right field names with HELK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add your sigma rule to the rules folder, or within the docker container by getting into via </a:t>
            </a:r>
            <a:r>
              <a:rPr lang="en-US" dirty="0" err="1"/>
              <a:t>sudo</a:t>
            </a:r>
            <a:r>
              <a:rPr lang="en-US" dirty="0"/>
              <a:t> docker exec -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helk-elastalert</a:t>
            </a:r>
            <a:r>
              <a:rPr lang="en-US" dirty="0"/>
              <a:t> bash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6"/>
              </a:rPr>
              <a:t>sigma/rules at master · SigmaHQ/sigma (github.com)</a:t>
            </a:r>
            <a:endParaRPr lang="en-US"/>
          </a:p>
          <a:p>
            <a:r>
              <a:rPr lang="en-US" dirty="0">
                <a:hlinkClick r:id="rId7"/>
              </a:rPr>
              <a:t>Search · clear (github.com)</a:t>
            </a:r>
            <a:endParaRPr lang="en-US"/>
          </a:p>
          <a:p>
            <a:r>
              <a:rPr lang="en-US" dirty="0">
                <a:hlinkClick r:id="rId8"/>
              </a:rPr>
              <a:t>sigma/proc_creation_win_susp_eventlog_clear.yml at 8bb3379b6807610d61d29db1d76f5af4840b8208 · SigmaHQ/sigma (github.com)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More about Sigma: </a:t>
            </a:r>
            <a:r>
              <a:rPr lang="en-US" dirty="0">
                <a:hlinkClick r:id="rId9"/>
              </a:rPr>
              <a:t>thomaspatzke/sigma-workshop: Elasticsearch/Kibana environment and log data for Sigma workshop (github.com)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hlinkClick r:id="rId10"/>
              </a:rPr>
              <a:t>What the HELK? SIGMA integration via Elastalert | by Roberto Rodriguez | Posts By SpecterOps Team Members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11"/>
              </a:rPr>
              <a:t>jessefmoore/CloudLabsAD: Terraform + Ansible deployment scripts for an Active Directory lab environment. (github.com)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7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What the HELK? SIGMA integration via Elastalert | by Roberto Rodriguez | Posts By SpecterOps Team Members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1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APS 2.4, Information Security and Privacy: Roles, Responsibilities, and Definitions (washington.edu)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hlinkClick r:id="rId4"/>
              </a:rPr>
              <a:t>UW Policies – Office of the Chief Information Security Officer</a:t>
            </a:r>
            <a:endParaRPr lang="en-US"/>
          </a:p>
          <a:p>
            <a:r>
              <a:rPr lang="en-US" dirty="0">
                <a:hlinkClick r:id="rId5"/>
              </a:rPr>
              <a:t>UW-IT Service Catalog | IT Connect</a:t>
            </a:r>
            <a:endParaRPr lang="en-US"/>
          </a:p>
          <a:p>
            <a:r>
              <a:rPr lang="en-US" dirty="0">
                <a:hlinkClick r:id="rId6"/>
              </a:rPr>
              <a:t>Report an Incident – Office of the Chief Information Security Officer (uw.edu)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5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-Sysmon logging – Linux</a:t>
            </a:r>
          </a:p>
          <a:p>
            <a:r>
              <a:rPr lang="en-US" dirty="0">
                <a:hlinkClick r:id="rId3"/>
              </a:rPr>
              <a:t>Sysmon for Linux Test Drive - Lares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CE460-ABFA-475E-BB03-FE142229518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3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17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3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8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3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61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50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firreport.com/2022/03/07/2021-year-in-revie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59AD317B-BC21-4D98-9558-9EB323F89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657108" cy="28324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Hunting Systems with HELK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4442909"/>
            <a:ext cx="4122137" cy="13823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Detecting Bad things on Windows continued...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9" descr="Question marks in a line and one question mark is lit">
            <a:extLst>
              <a:ext uri="{FF2B5EF4-FFF2-40B4-BE49-F238E27FC236}">
                <a16:creationId xmlns:a16="http://schemas.microsoft.com/office/drawing/2014/main" id="{0C2530ED-9353-4544-A49F-C8840E97F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95" b="-3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8ABB-01AC-48E2-8AD0-2D8D8A74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1" y="1061686"/>
            <a:ext cx="7214624" cy="3101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7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5FD1-0779-4F50-8B97-3EDF73A1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Workshop???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B61D7-8720-497C-8642-2A7C7E58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4998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Bring people together to tackle Cybersecurity issues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F5993-5645-4523-8D81-7A7DF3BAA84A}"/>
              </a:ext>
            </a:extLst>
          </p:cNvPr>
          <p:cNvSpPr txBox="1"/>
          <p:nvPr/>
        </p:nvSpPr>
        <p:spPr>
          <a:xfrm>
            <a:off x="1156856" y="2832652"/>
            <a:ext cx="9900210" cy="405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i="1" dirty="0">
                <a:ea typeface="+mn-lt"/>
                <a:cs typeface="+mn-lt"/>
              </a:rPr>
              <a:t> -Provide Step-By-Step solution. Aka Sysmon logging and HELK centralized logging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4B8A7-6D4F-46E0-A593-281C1E1B724E}"/>
              </a:ext>
            </a:extLst>
          </p:cNvPr>
          <p:cNvSpPr txBox="1"/>
          <p:nvPr/>
        </p:nvSpPr>
        <p:spPr>
          <a:xfrm>
            <a:off x="1134059" y="3498110"/>
            <a:ext cx="9900211" cy="405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Provide Advising while in 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01ABA-5F17-40EE-9DDF-A669AEAEF67A}"/>
              </a:ext>
            </a:extLst>
          </p:cNvPr>
          <p:cNvSpPr txBox="1"/>
          <p:nvPr/>
        </p:nvSpPr>
        <p:spPr>
          <a:xfrm>
            <a:off x="1304982" y="3897608"/>
            <a:ext cx="9890566" cy="405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i="1" dirty="0">
                <a:ea typeface="+mn-lt"/>
                <a:cs typeface="+mn-lt"/>
              </a:rPr>
              <a:t>-Provide UW resources such as UW-IT Sophos Central, Firewalls, </a:t>
            </a:r>
            <a:r>
              <a:rPr lang="en-US" i="1" dirty="0" err="1">
                <a:ea typeface="+mn-lt"/>
                <a:cs typeface="+mn-lt"/>
              </a:rPr>
              <a:t>WuFB</a:t>
            </a:r>
            <a:r>
              <a:rPr lang="en-US" i="1" dirty="0">
                <a:ea typeface="+mn-lt"/>
                <a:cs typeface="+mn-lt"/>
              </a:rPr>
              <a:t>, SCCM, </a:t>
            </a:r>
            <a:r>
              <a:rPr lang="en-US" i="1" dirty="0" err="1">
                <a:ea typeface="+mn-lt"/>
                <a:cs typeface="+mn-lt"/>
              </a:rPr>
              <a:t>etc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6F830-7695-4358-B1A9-39839118C623}"/>
              </a:ext>
            </a:extLst>
          </p:cNvPr>
          <p:cNvSpPr txBox="1"/>
          <p:nvPr/>
        </p:nvSpPr>
        <p:spPr>
          <a:xfrm>
            <a:off x="1133678" y="5516572"/>
            <a:ext cx="9900211" cy="405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Create relationships (trust) at UW far reaching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DA323-257F-430D-A295-823C939570EA}"/>
              </a:ext>
            </a:extLst>
          </p:cNvPr>
          <p:cNvSpPr txBox="1"/>
          <p:nvPr/>
        </p:nvSpPr>
        <p:spPr>
          <a:xfrm>
            <a:off x="1513187" y="4286415"/>
            <a:ext cx="8877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-Provide Security Advocates info for MSFT-Teams, Threat Report, CIS resources, </a:t>
            </a:r>
            <a:r>
              <a:rPr lang="en-US" dirty="0" err="1"/>
              <a:t>etc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2F247-535B-4B5E-8176-2C68E9BE6E3D}"/>
              </a:ext>
            </a:extLst>
          </p:cNvPr>
          <p:cNvSpPr txBox="1"/>
          <p:nvPr/>
        </p:nvSpPr>
        <p:spPr>
          <a:xfrm>
            <a:off x="1513314" y="4663481"/>
            <a:ext cx="97515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- Provide UW APS</a:t>
            </a:r>
            <a:r>
              <a:rPr lang="en-US" dirty="0">
                <a:ea typeface="+mn-lt"/>
                <a:cs typeface="+mn-lt"/>
              </a:rPr>
              <a:t> awareness (Logging/Monitoring) , Incident Response page, Security Planning, Critical Assets awareness, provide security strategies, </a:t>
            </a:r>
            <a:r>
              <a:rPr lang="en-US" dirty="0" err="1">
                <a:ea typeface="+mn-lt"/>
                <a:cs typeface="+mn-lt"/>
              </a:rPr>
              <a:t>etc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32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5833-AD00-48D2-A162-4C337D36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HELK? What is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5BFC-7FCF-406F-851C-B915FE86B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5769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Hunting, </a:t>
            </a:r>
            <a:r>
              <a:rPr lang="en-US" dirty="0">
                <a:solidFill>
                  <a:schemeClr val="accent2"/>
                </a:solidFill>
              </a:rPr>
              <a:t>Elasticsearch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Logstash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Kibana</a:t>
            </a:r>
          </a:p>
          <a:p>
            <a:pPr lvl="1"/>
            <a:endParaRPr lang="en-US" i="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92B61-3464-45F5-825A-56B50961105A}"/>
              </a:ext>
            </a:extLst>
          </p:cNvPr>
          <p:cNvSpPr txBox="1"/>
          <p:nvPr/>
        </p:nvSpPr>
        <p:spPr>
          <a:xfrm>
            <a:off x="1483489" y="2911032"/>
            <a:ext cx="6514616" cy="4052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Elasticsearch is a distributed search and analytics engine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0C914-B2F5-45D5-8730-966C5A52815D}"/>
              </a:ext>
            </a:extLst>
          </p:cNvPr>
          <p:cNvSpPr txBox="1"/>
          <p:nvPr/>
        </p:nvSpPr>
        <p:spPr>
          <a:xfrm>
            <a:off x="1481681" y="3613351"/>
            <a:ext cx="6514615" cy="747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Logstash is a data processing pipeline that allows you to collect data from a variety of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A60C9-3A5E-488A-9DBA-FB572D92EAE6}"/>
              </a:ext>
            </a:extLst>
          </p:cNvPr>
          <p:cNvSpPr txBox="1"/>
          <p:nvPr/>
        </p:nvSpPr>
        <p:spPr>
          <a:xfrm>
            <a:off x="1663138" y="4653263"/>
            <a:ext cx="650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-</a:t>
            </a:r>
            <a:r>
              <a:rPr lang="en-US" dirty="0">
                <a:solidFill>
                  <a:srgbClr val="FFC000"/>
                </a:solidFill>
                <a:ea typeface="+mn-lt"/>
                <a:cs typeface="+mn-lt"/>
              </a:rPr>
              <a:t>Kibana lets you visualize your Elasticsearch data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8B16-7D2A-4876-9CFE-E724632D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HELK Illustration...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091EBB2-8131-487B-937D-DDF71AEA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573377"/>
            <a:ext cx="9905999" cy="3084417"/>
          </a:xfrm>
        </p:spPr>
      </p:pic>
    </p:spTree>
    <p:extLst>
      <p:ext uri="{BB962C8B-B14F-4D97-AF65-F5344CB8AC3E}">
        <p14:creationId xmlns:p14="http://schemas.microsoft.com/office/powerpoint/2010/main" val="341416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1892C0-2D0F-43AD-8262-C52412CA7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534" cy="6858000"/>
          </a:xfrm>
          <a:custGeom>
            <a:avLst/>
            <a:gdLst>
              <a:gd name="connsiteX0" fmla="*/ 0 w 9102534"/>
              <a:gd name="connsiteY0" fmla="*/ 0 h 6858000"/>
              <a:gd name="connsiteX1" fmla="*/ 9102534 w 9102534"/>
              <a:gd name="connsiteY1" fmla="*/ 0 h 6858000"/>
              <a:gd name="connsiteX2" fmla="*/ 9102532 w 9102534"/>
              <a:gd name="connsiteY2" fmla="*/ 2 h 6858000"/>
              <a:gd name="connsiteX3" fmla="*/ 9102531 w 9102534"/>
              <a:gd name="connsiteY3" fmla="*/ 4 h 6858000"/>
              <a:gd name="connsiteX4" fmla="*/ 3091942 w 9102534"/>
              <a:gd name="connsiteY4" fmla="*/ 6858000 h 6858000"/>
              <a:gd name="connsiteX5" fmla="*/ 0 w 9102534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BC8E7-042F-4D8E-B5F3-9F837D24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8" y="158738"/>
            <a:ext cx="8818559" cy="2893745"/>
          </a:xfrm>
        </p:spPr>
        <p:txBody>
          <a:bodyPr anchor="t">
            <a:normAutofit/>
          </a:bodyPr>
          <a:lstStyle/>
          <a:p>
            <a:r>
              <a:rPr lang="en-US" dirty="0"/>
              <a:t>Industry Awareness</a:t>
            </a:r>
            <a:br>
              <a:rPr lang="en-US" dirty="0"/>
            </a:br>
            <a:br>
              <a:rPr lang="en-US" dirty="0"/>
            </a:br>
            <a:r>
              <a:rPr lang="en-US" dirty="0">
                <a:ea typeface="+mj-lt"/>
                <a:cs typeface="+mj-lt"/>
                <a:hlinkClick r:id="rId3"/>
              </a:rPr>
              <a:t>https://thedfirreport.com/2022/03/07/2021-year-in-review/</a:t>
            </a:r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05CBE7-89BA-48C2-B80C-FF6A04BCA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42592" y="156240"/>
            <a:ext cx="2986358" cy="264523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E62CCDEB-BD9C-4D2B-8E12-FB84FC03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308" y="3556158"/>
            <a:ext cx="9143999" cy="25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13E9BF-D6FF-6524-8F2B-02F5F999B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83" b="1141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5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3A50B53-2439-AEB6-7E90-980F8DF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77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9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DA12-94EC-41D0-9DF7-4730AFEA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info...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6DC2-97EA-4688-AF9D-D09C338D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76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My UW OneDrive space has the additional info for participants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C8E36-C179-4F2D-985A-A6C4800CF7FA}"/>
              </a:ext>
            </a:extLst>
          </p:cNvPr>
          <p:cNvSpPr txBox="1"/>
          <p:nvPr/>
        </p:nvSpPr>
        <p:spPr>
          <a:xfrm>
            <a:off x="1145006" y="3230479"/>
            <a:ext cx="6232357" cy="15947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rgbClr val="FFC000"/>
                </a:solidFill>
                <a:ea typeface="+mn-lt"/>
                <a:cs typeface="+mn-lt"/>
              </a:rPr>
              <a:t>Future state? </a:t>
            </a:r>
            <a:endParaRPr lang="en-US" dirty="0">
              <a:ea typeface="+mn-lt"/>
              <a:cs typeface="+mn-lt"/>
            </a:endParaRPr>
          </a:p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i="1" dirty="0">
                <a:ea typeface="+mn-lt"/>
                <a:cs typeface="+mn-lt"/>
              </a:rPr>
              <a:t>Accessible via the world on ciso.uw.edu </a:t>
            </a:r>
            <a:endParaRPr lang="en-US" dirty="0">
              <a:ea typeface="+mn-lt"/>
              <a:cs typeface="+mn-lt"/>
            </a:endParaRPr>
          </a:p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i="1" dirty="0">
                <a:ea typeface="+mn-lt"/>
                <a:cs typeface="+mn-lt"/>
              </a:rPr>
              <a:t>OR UW Confluence.</a:t>
            </a:r>
            <a:endParaRPr lang="en-US" dirty="0">
              <a:ea typeface="+mn-lt"/>
              <a:cs typeface="+mn-lt"/>
            </a:endParaRPr>
          </a:p>
          <a:p>
            <a:pPr marL="228600" lvl="1">
              <a:lnSpc>
                <a:spcPct val="120000"/>
              </a:lnSpc>
              <a:spcBef>
                <a:spcPts val="500"/>
              </a:spcBef>
            </a:pPr>
            <a:r>
              <a:rPr lang="en-US" i="1" dirty="0">
                <a:ea typeface="+mn-lt"/>
                <a:cs typeface="+mn-lt"/>
              </a:rPr>
              <a:t>OR  Shared UW CISO SharePoint</a:t>
            </a:r>
          </a:p>
        </p:txBody>
      </p:sp>
    </p:spTree>
    <p:extLst>
      <p:ext uri="{BB962C8B-B14F-4D97-AF65-F5344CB8AC3E}">
        <p14:creationId xmlns:p14="http://schemas.microsoft.com/office/powerpoint/2010/main" val="425687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B85-E3C0-4523-824E-E76261E6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APS Things that make you go HMM?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4C049-053C-4656-A673-78F8C17C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MINIMUM STANDARDS. ---&gt;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APS translated by me on Logging &amp; Monitoring</a:t>
            </a:r>
          </a:p>
          <a:p>
            <a:r>
              <a:rPr lang="en-US" dirty="0">
                <a:ea typeface="+mn-lt"/>
                <a:cs typeface="+mn-lt"/>
              </a:rPr>
              <a:t>GUIDANCE FROM CISO OFFICE ---&gt; </a:t>
            </a: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Security "Technical" Advising</a:t>
            </a:r>
          </a:p>
          <a:p>
            <a:r>
              <a:rPr lang="en-US" dirty="0">
                <a:ea typeface="+mn-lt"/>
                <a:cs typeface="+mn-lt"/>
              </a:rPr>
              <a:t>IDENTIFICATION OF SERVICES FROM UW-IT ---&gt; 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EDR Sophos Central, 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etc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ROLES AND RESPONSIBILITIES TO INCLUDE MONITORING/TRACKING ---&gt; </a:t>
            </a:r>
            <a:r>
              <a:rPr lang="en-US" dirty="0" err="1">
                <a:solidFill>
                  <a:srgbClr val="00B050"/>
                </a:solidFill>
                <a:ea typeface="+mn-lt"/>
                <a:cs typeface="+mn-lt"/>
              </a:rPr>
              <a:t>InfoSecurity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 Incidents &amp; Privacy reporting</a:t>
            </a:r>
          </a:p>
        </p:txBody>
      </p:sp>
    </p:spTree>
    <p:extLst>
      <p:ext uri="{BB962C8B-B14F-4D97-AF65-F5344CB8AC3E}">
        <p14:creationId xmlns:p14="http://schemas.microsoft.com/office/powerpoint/2010/main" val="350587550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_2SEEDS">
      <a:dk1>
        <a:srgbClr val="000000"/>
      </a:dk1>
      <a:lt1>
        <a:srgbClr val="FFFFFF"/>
      </a:lt1>
      <a:dk2>
        <a:srgbClr val="382B20"/>
      </a:dk2>
      <a:lt2>
        <a:srgbClr val="E8E5E2"/>
      </a:lt2>
      <a:accent1>
        <a:srgbClr val="3B6DB1"/>
      </a:accent1>
      <a:accent2>
        <a:srgbClr val="4DB0C3"/>
      </a:accent2>
      <a:accent3>
        <a:srgbClr val="4D4DC3"/>
      </a:accent3>
      <a:accent4>
        <a:srgbClr val="B1483B"/>
      </a:accent4>
      <a:accent5>
        <a:srgbClr val="C38C4D"/>
      </a:accent5>
      <a:accent6>
        <a:srgbClr val="ADA739"/>
      </a:accent6>
      <a:hlink>
        <a:srgbClr val="A97A38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RegattaVTI</vt:lpstr>
      <vt:lpstr>Hunting Systems with HELK</vt:lpstr>
      <vt:lpstr>Why Workshop???</vt:lpstr>
      <vt:lpstr>HELK? What is that?</vt:lpstr>
      <vt:lpstr>HELK Illustration...</vt:lpstr>
      <vt:lpstr>Industry Awareness  https://thedfirreport.com/2022/03/07/2021-year-in-review/</vt:lpstr>
      <vt:lpstr>PowerPoint Presentation</vt:lpstr>
      <vt:lpstr>PowerPoint Presentation</vt:lpstr>
      <vt:lpstr>Access info...</vt:lpstr>
      <vt:lpstr>APS Things that make you go HMM?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375</cp:revision>
  <dcterms:created xsi:type="dcterms:W3CDTF">2022-03-07T17:01:03Z</dcterms:created>
  <dcterms:modified xsi:type="dcterms:W3CDTF">2022-04-14T22:20:59Z</dcterms:modified>
</cp:coreProperties>
</file>